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1" r:id="rId3"/>
    <p:sldMasterId id="2147483673" r:id="rId4"/>
  </p:sldMasterIdLst>
  <p:sldIdLst>
    <p:sldId id="263" r:id="rId5"/>
    <p:sldId id="1600" r:id="rId6"/>
    <p:sldId id="1601" r:id="rId7"/>
    <p:sldId id="265" r:id="rId8"/>
    <p:sldId id="2147308865" r:id="rId9"/>
    <p:sldId id="2147308868" r:id="rId10"/>
    <p:sldId id="2147308867" r:id="rId11"/>
    <p:sldId id="2147308866" r:id="rId12"/>
    <p:sldId id="2147308869" r:id="rId13"/>
    <p:sldId id="264" r:id="rId14"/>
    <p:sldId id="268" r:id="rId15"/>
    <p:sldId id="267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604" autoAdjust="0"/>
  </p:normalViewPr>
  <p:slideViewPr>
    <p:cSldViewPr showGuides="1">
      <p:cViewPr varScale="1">
        <p:scale>
          <a:sx n="78" d="100"/>
          <a:sy n="78" d="100"/>
        </p:scale>
        <p:origin x="185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 hasCustomPrompt="1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inserire il titolo della presentazione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 hasCustomPrompt="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Dipartimento/Struttura </a:t>
            </a:r>
            <a:r>
              <a:rPr lang="it-IT" dirty="0" err="1"/>
              <a:t>xxxxxx</a:t>
            </a:r>
            <a:r>
              <a:rPr lang="it-IT" dirty="0"/>
              <a:t> </a:t>
            </a:r>
            <a:r>
              <a:rPr lang="it-IT" dirty="0" err="1"/>
              <a:t>xxxxxxxxxxxx</a:t>
            </a:r>
            <a:r>
              <a:rPr lang="it-IT" dirty="0"/>
              <a:t> </a:t>
            </a:r>
            <a:r>
              <a:rPr lang="it-IT" dirty="0" err="1"/>
              <a:t>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r>
              <a:rPr lang="it-IT" dirty="0"/>
              <a:t> </a:t>
            </a:r>
            <a:r>
              <a:rPr lang="it-IT" dirty="0" err="1"/>
              <a:t>xxxxxxxxxxxxxxxxxxx</a:t>
            </a:r>
            <a:r>
              <a:rPr lang="it-IT" dirty="0"/>
              <a:t> </a:t>
            </a:r>
            <a:r>
              <a:rPr lang="it-IT" dirty="0" err="1"/>
              <a:t>xxxxx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672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89" y="4406901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556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89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78"/>
            </a:lvl1pPr>
            <a:lvl2pPr marL="406405" indent="0">
              <a:buNone/>
              <a:defRPr sz="1600"/>
            </a:lvl2pPr>
            <a:lvl3pPr marL="812810" indent="0">
              <a:buNone/>
              <a:defRPr sz="1422"/>
            </a:lvl3pPr>
            <a:lvl4pPr marL="1219215" indent="0">
              <a:buNone/>
              <a:defRPr sz="1244"/>
            </a:lvl4pPr>
            <a:lvl5pPr marL="1625620" indent="0">
              <a:buNone/>
              <a:defRPr sz="1244"/>
            </a:lvl5pPr>
            <a:lvl6pPr marL="2032025" indent="0">
              <a:buNone/>
              <a:defRPr sz="1244"/>
            </a:lvl6pPr>
            <a:lvl7pPr marL="2438430" indent="0">
              <a:buNone/>
              <a:defRPr sz="1244"/>
            </a:lvl7pPr>
            <a:lvl8pPr marL="2844836" indent="0">
              <a:buNone/>
              <a:defRPr sz="1244"/>
            </a:lvl8pPr>
            <a:lvl9pPr marL="3251241" indent="0">
              <a:buNone/>
              <a:defRPr sz="1244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02014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7067" cy="4525963"/>
          </a:xfrm>
          <a:prstGeom prst="rect">
            <a:avLst/>
          </a:prstGeo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39733" y="1600201"/>
            <a:ext cx="4047067" cy="4525963"/>
          </a:xfrm>
          <a:prstGeom prst="rect">
            <a:avLst/>
          </a:prstGeo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45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1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12" cy="3951288"/>
          </a:xfrm>
          <a:prstGeom prst="rect">
            <a:avLst/>
          </a:prstGeo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378" y="1535113"/>
            <a:ext cx="404142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133" b="1"/>
            </a:lvl1pPr>
            <a:lvl2pPr marL="406405" indent="0">
              <a:buNone/>
              <a:defRPr sz="1778" b="1"/>
            </a:lvl2pPr>
            <a:lvl3pPr marL="812810" indent="0">
              <a:buNone/>
              <a:defRPr sz="1600" b="1"/>
            </a:lvl3pPr>
            <a:lvl4pPr marL="1219215" indent="0">
              <a:buNone/>
              <a:defRPr sz="1422" b="1"/>
            </a:lvl4pPr>
            <a:lvl5pPr marL="1625620" indent="0">
              <a:buNone/>
              <a:defRPr sz="1422" b="1"/>
            </a:lvl5pPr>
            <a:lvl6pPr marL="2032025" indent="0">
              <a:buNone/>
              <a:defRPr sz="1422" b="1"/>
            </a:lvl6pPr>
            <a:lvl7pPr marL="2438430" indent="0">
              <a:buNone/>
              <a:defRPr sz="1422" b="1"/>
            </a:lvl7pPr>
            <a:lvl8pPr marL="2844836" indent="0">
              <a:buNone/>
              <a:defRPr sz="1422" b="1"/>
            </a:lvl8pPr>
            <a:lvl9pPr marL="3251241" indent="0">
              <a:buNone/>
              <a:defRPr sz="1422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378" y="2174875"/>
            <a:ext cx="4041422" cy="3951288"/>
          </a:xfrm>
          <a:prstGeom prst="rect">
            <a:avLst/>
          </a:prstGeo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73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7626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595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89" cy="1162050"/>
          </a:xfrm>
          <a:prstGeom prst="rect">
            <a:avLst/>
          </a:prstGeo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756" y="273051"/>
            <a:ext cx="5111044" cy="5853113"/>
          </a:xfrm>
          <a:prstGeom prst="rect">
            <a:avLst/>
          </a:prstGeo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89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977502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11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11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44"/>
            </a:lvl1pPr>
            <a:lvl2pPr marL="406405" indent="0">
              <a:buNone/>
              <a:defRPr sz="2489"/>
            </a:lvl2pPr>
            <a:lvl3pPr marL="812810" indent="0">
              <a:buNone/>
              <a:defRPr sz="2133"/>
            </a:lvl3pPr>
            <a:lvl4pPr marL="1219215" indent="0">
              <a:buNone/>
              <a:defRPr sz="1778"/>
            </a:lvl4pPr>
            <a:lvl5pPr marL="1625620" indent="0">
              <a:buNone/>
              <a:defRPr sz="1778"/>
            </a:lvl5pPr>
            <a:lvl6pPr marL="2032025" indent="0">
              <a:buNone/>
              <a:defRPr sz="1778"/>
            </a:lvl6pPr>
            <a:lvl7pPr marL="2438430" indent="0">
              <a:buNone/>
              <a:defRPr sz="1778"/>
            </a:lvl7pPr>
            <a:lvl8pPr marL="2844836" indent="0">
              <a:buNone/>
              <a:defRPr sz="1778"/>
            </a:lvl8pPr>
            <a:lvl9pPr marL="3251241" indent="0">
              <a:buNone/>
              <a:defRPr sz="1778"/>
            </a:lvl9pPr>
          </a:lstStyle>
          <a:p>
            <a:pPr lvl="0"/>
            <a:endParaRPr lang="en-US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11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44"/>
            </a:lvl1pPr>
            <a:lvl2pPr marL="406405" indent="0">
              <a:buNone/>
              <a:defRPr sz="1067"/>
            </a:lvl2pPr>
            <a:lvl3pPr marL="812810" indent="0">
              <a:buNone/>
              <a:defRPr sz="889"/>
            </a:lvl3pPr>
            <a:lvl4pPr marL="1219215" indent="0">
              <a:buNone/>
              <a:defRPr sz="800"/>
            </a:lvl4pPr>
            <a:lvl5pPr marL="1625620" indent="0">
              <a:buNone/>
              <a:defRPr sz="800"/>
            </a:lvl5pPr>
            <a:lvl6pPr marL="2032025" indent="0">
              <a:buNone/>
              <a:defRPr sz="800"/>
            </a:lvl6pPr>
            <a:lvl7pPr marL="2438430" indent="0">
              <a:buNone/>
              <a:defRPr sz="800"/>
            </a:lvl7pPr>
            <a:lvl8pPr marL="2844836" indent="0">
              <a:buNone/>
              <a:defRPr sz="800"/>
            </a:lvl8pPr>
            <a:lvl9pPr marL="3251241" indent="0">
              <a:buNone/>
              <a:defRPr sz="8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385918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478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1" y="274639"/>
            <a:ext cx="6036733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633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D457B9-1555-4177-AF97-F6D1524097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945" y="6356351"/>
            <a:ext cx="2057400" cy="366713"/>
          </a:xfrm>
          <a:prstGeom prst="rect">
            <a:avLst/>
          </a:prstGeom>
        </p:spPr>
        <p:txBody>
          <a:bodyPr vert="horz" wrap="square" lIns="91384" tIns="45692" rIns="91384" bIns="45692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B6F4EA5-2F03-47C6-BD12-241D1A17A1BD}" type="datetime1">
              <a:rPr lang="en-US" altLang="en-US"/>
              <a:pPr>
                <a:defRPr/>
              </a:pPr>
              <a:t>5/8/2025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43D664-E700-4AE8-9C8C-8DF8F9AD3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9656" y="6356351"/>
            <a:ext cx="3086100" cy="366713"/>
          </a:xfrm>
          <a:prstGeom prst="rect">
            <a:avLst/>
          </a:prstGeom>
        </p:spPr>
        <p:txBody>
          <a:bodyPr vert="horz" wrap="square" lIns="91384" tIns="45692" rIns="91384" bIns="45692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686ACC-9DFF-4B8B-8D37-6D98201DE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681576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091F699-EEBE-4B33-B7CB-5AFA313BE231}" type="slidenum">
              <a:rPr lang="en-US" altLang="en-US"/>
              <a:pPr>
                <a:defRPr/>
              </a:pPr>
              <a:t>‹N›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5259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punto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989138"/>
            <a:ext cx="8424862" cy="3672110"/>
          </a:xfrm>
          <a:prstGeom prst="rect">
            <a:avLst/>
          </a:prstGeo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 sz="1800" baseline="0">
                <a:latin typeface="Century Gothic" panose="020B0502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</a:lstStyle>
          <a:p>
            <a:pPr lvl="1"/>
            <a:r>
              <a:rPr lang="it-IT" dirty="0"/>
              <a:t>Fare clic per modificare il punto elenco uno</a:t>
            </a:r>
          </a:p>
          <a:p>
            <a:pPr lvl="1"/>
            <a:r>
              <a:rPr lang="it-IT" dirty="0"/>
              <a:t>Fare clic per modificare il punto elenco due</a:t>
            </a:r>
          </a:p>
          <a:p>
            <a:pPr lvl="1"/>
            <a:r>
              <a:rPr lang="it-IT" dirty="0"/>
              <a:t>Fare clic per modificare il punto elenco tre</a:t>
            </a:r>
          </a:p>
          <a:p>
            <a:pPr lvl="1"/>
            <a:r>
              <a:rPr lang="it-IT" dirty="0"/>
              <a:t>Fare clic per modificare il punto elenco quattro</a:t>
            </a:r>
          </a:p>
        </p:txBody>
      </p:sp>
      <p:sp>
        <p:nvSpPr>
          <p:cNvPr id="16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04385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sempl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  <p:sp>
        <p:nvSpPr>
          <p:cNvPr id="9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1412875"/>
            <a:ext cx="8424862" cy="4320381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</p:spTree>
    <p:extLst>
      <p:ext uri="{BB962C8B-B14F-4D97-AF65-F5344CB8AC3E}">
        <p14:creationId xmlns:p14="http://schemas.microsoft.com/office/powerpoint/2010/main" val="341815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grafico 8"/>
          <p:cNvSpPr>
            <a:spLocks noGrp="1"/>
          </p:cNvSpPr>
          <p:nvPr>
            <p:ph type="chart" sz="quarter" idx="10" hasCustomPrompt="1"/>
          </p:nvPr>
        </p:nvSpPr>
        <p:spPr>
          <a:xfrm>
            <a:off x="683269" y="2781300"/>
            <a:ext cx="7777163" cy="28799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+mn-lt"/>
              </a:defRPr>
            </a:lvl1pPr>
          </a:lstStyle>
          <a:p>
            <a:r>
              <a:rPr lang="it-IT" dirty="0"/>
              <a:t>Fare clic sull’icona per inserire un grafico</a:t>
            </a:r>
          </a:p>
        </p:txBody>
      </p:sp>
      <p:sp>
        <p:nvSpPr>
          <p:cNvPr id="11" name="Segnaposto testo 7"/>
          <p:cNvSpPr>
            <a:spLocks noGrp="1"/>
          </p:cNvSpPr>
          <p:nvPr>
            <p:ph type="body" sz="quarter" idx="12" hasCustomPrompt="1"/>
          </p:nvPr>
        </p:nvSpPr>
        <p:spPr>
          <a:xfrm>
            <a:off x="395288" y="1412875"/>
            <a:ext cx="8424862" cy="43194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0" baseline="0">
                <a:latin typeface="+mn-lt"/>
              </a:defRPr>
            </a:lvl1pPr>
          </a:lstStyle>
          <a:p>
            <a:pPr lvl="0"/>
            <a:r>
              <a:rPr lang="it-IT" dirty="0"/>
              <a:t>Fare clic per modificare il testo</a:t>
            </a:r>
          </a:p>
        </p:txBody>
      </p:sp>
      <p:sp>
        <p:nvSpPr>
          <p:cNvPr id="6" name="Segnaposto testo 7"/>
          <p:cNvSpPr>
            <a:spLocks noGrp="1"/>
          </p:cNvSpPr>
          <p:nvPr>
            <p:ph type="body" sz="quarter" idx="13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555833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10"/>
          <p:cNvSpPr>
            <a:spLocks noGrp="1"/>
          </p:cNvSpPr>
          <p:nvPr>
            <p:ph type="pic" sz="quarter" idx="10" hasCustomPrompt="1"/>
          </p:nvPr>
        </p:nvSpPr>
        <p:spPr>
          <a:xfrm>
            <a:off x="1150937" y="1700809"/>
            <a:ext cx="6842125" cy="3960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</a:defRPr>
            </a:lvl1pPr>
          </a:lstStyle>
          <a:p>
            <a:r>
              <a:rPr lang="it-IT" dirty="0"/>
              <a:t>Fare clic sull’icona per inserire un’immagine</a:t>
            </a:r>
          </a:p>
        </p:txBody>
      </p:sp>
      <p:sp>
        <p:nvSpPr>
          <p:cNvPr id="5" name="Segnaposto testo 7"/>
          <p:cNvSpPr>
            <a:spLocks noGrp="1"/>
          </p:cNvSpPr>
          <p:nvPr>
            <p:ph type="body" sz="quarter" idx="11" hasCustomPrompt="1"/>
          </p:nvPr>
        </p:nvSpPr>
        <p:spPr>
          <a:xfrm>
            <a:off x="395288" y="476673"/>
            <a:ext cx="8424862" cy="64807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200"/>
              </a:lnSpc>
              <a:buNone/>
              <a:defRPr sz="2400" b="1">
                <a:solidFill>
                  <a:srgbClr val="BD2B0B"/>
                </a:solidFill>
                <a:latin typeface="+mj-lt"/>
              </a:defRPr>
            </a:lvl1pPr>
          </a:lstStyle>
          <a:p>
            <a:pPr lvl="0"/>
            <a:r>
              <a:rPr lang="it-IT" dirty="0"/>
              <a:t>Fare clic per modificare il titolo della diapositiva</a:t>
            </a:r>
          </a:p>
        </p:txBody>
      </p:sp>
    </p:spTree>
    <p:extLst>
      <p:ext uri="{BB962C8B-B14F-4D97-AF65-F5344CB8AC3E}">
        <p14:creationId xmlns:p14="http://schemas.microsoft.com/office/powerpoint/2010/main" val="39702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945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/>
          <p:cNvSpPr>
            <a:spLocks noGrp="1"/>
          </p:cNvSpPr>
          <p:nvPr>
            <p:ph type="body" sz="quarter" idx="10" hasCustomPrompt="1"/>
          </p:nvPr>
        </p:nvSpPr>
        <p:spPr>
          <a:xfrm>
            <a:off x="1115616" y="2780928"/>
            <a:ext cx="6912768" cy="43237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1" hasCustomPrompt="1"/>
          </p:nvPr>
        </p:nvSpPr>
        <p:spPr>
          <a:xfrm>
            <a:off x="1079612" y="3573016"/>
            <a:ext cx="6984776" cy="936103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Struttura</a:t>
            </a:r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2" hasCustomPrompt="1"/>
          </p:nvPr>
        </p:nvSpPr>
        <p:spPr>
          <a:xfrm>
            <a:off x="1042988" y="4725144"/>
            <a:ext cx="7058025" cy="144016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300" b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it-IT" dirty="0"/>
              <a:t>nome.cognome@unibo.it</a:t>
            </a:r>
          </a:p>
          <a:p>
            <a:pPr lvl="0"/>
            <a:r>
              <a:rPr lang="it-IT" dirty="0"/>
              <a:t>051 20 99982</a:t>
            </a:r>
          </a:p>
        </p:txBody>
      </p:sp>
    </p:spTree>
    <p:extLst>
      <p:ext uri="{BB962C8B-B14F-4D97-AF65-F5344CB8AC3E}">
        <p14:creationId xmlns:p14="http://schemas.microsoft.com/office/powerpoint/2010/main" val="4249450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06405" indent="0" algn="ctr">
              <a:buNone/>
              <a:defRPr/>
            </a:lvl2pPr>
            <a:lvl3pPr marL="812810" indent="0" algn="ctr">
              <a:buNone/>
              <a:defRPr/>
            </a:lvl3pPr>
            <a:lvl4pPr marL="1219215" indent="0" algn="ctr">
              <a:buNone/>
              <a:defRPr/>
            </a:lvl4pPr>
            <a:lvl5pPr marL="1625620" indent="0" algn="ctr">
              <a:buNone/>
              <a:defRPr/>
            </a:lvl5pPr>
            <a:lvl6pPr marL="2032025" indent="0" algn="ctr">
              <a:buNone/>
              <a:defRPr/>
            </a:lvl6pPr>
            <a:lvl7pPr marL="2438430" indent="0" algn="ctr">
              <a:buNone/>
              <a:defRPr/>
            </a:lvl7pPr>
            <a:lvl8pPr marL="2844836" indent="0" algn="ctr">
              <a:buNone/>
              <a:defRPr/>
            </a:lvl8pPr>
            <a:lvl9pPr marL="3251241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9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nettore 1 11"/>
          <p:cNvCxnSpPr/>
          <p:nvPr userDrawn="1"/>
        </p:nvCxnSpPr>
        <p:spPr>
          <a:xfrm>
            <a:off x="3275856" y="188640"/>
            <a:ext cx="0" cy="640871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magine 2">
            <a:extLst>
              <a:ext uri="{FF2B5EF4-FFF2-40B4-BE49-F238E27FC236}">
                <a16:creationId xmlns:a16="http://schemas.microsoft.com/office/drawing/2014/main" id="{20782158-7AF3-42B8-A95E-9AE7AC80BF4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9552" y="2276872"/>
            <a:ext cx="2162090" cy="159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5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7DC112-7FE1-4949-997D-1BCC7F8E4CCE}"/>
              </a:ext>
            </a:extLst>
          </p:cNvPr>
          <p:cNvSpPr txBox="1"/>
          <p:nvPr userDrawn="1"/>
        </p:nvSpPr>
        <p:spPr>
          <a:xfrm>
            <a:off x="179512" y="6525019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23C9881-DC19-44C1-8307-96C20AE8129F}" type="slidenum">
              <a:rPr lang="it-IT" sz="1200" smtClean="0"/>
              <a:t>‹N›</a:t>
            </a:fld>
            <a:endParaRPr lang="it-IT" sz="12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1F0A139-8303-4E02-94E1-3E5DCC6D7BF9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884368" y="5864550"/>
            <a:ext cx="1080120" cy="79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65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7" r:id="rId3"/>
    <p:sldLayoutId id="2147483669" r:id="rId4"/>
    <p:sldLayoutId id="214748368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 userDrawn="1"/>
        </p:nvSpPr>
        <p:spPr>
          <a:xfrm>
            <a:off x="3131840" y="6453336"/>
            <a:ext cx="28803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www.unibo.it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5A095BB-9E14-41BA-8B39-32305A4609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71842" y="620688"/>
            <a:ext cx="1800316" cy="133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39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9" descr="BANDA ROSSA OPT BOLOGNA RAST">
            <a:extLst>
              <a:ext uri="{FF2B5EF4-FFF2-40B4-BE49-F238E27FC236}">
                <a16:creationId xmlns:a16="http://schemas.microsoft.com/office/drawing/2014/main" id="{8D404747-EF8B-46FD-955E-8034F73162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851"/>
          <a:stretch>
            <a:fillRect/>
          </a:stretch>
        </p:blipFill>
        <p:spPr bwMode="auto">
          <a:xfrm>
            <a:off x="0" y="6562726"/>
            <a:ext cx="91440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Line 23">
            <a:extLst>
              <a:ext uri="{FF2B5EF4-FFF2-40B4-BE49-F238E27FC236}">
                <a16:creationId xmlns:a16="http://schemas.microsoft.com/office/drawing/2014/main" id="{BEFBAB3F-483A-4012-93A9-E9862692944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7089" y="6532564"/>
            <a:ext cx="0" cy="352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 sz="1600"/>
          </a:p>
        </p:txBody>
      </p:sp>
    </p:spTree>
    <p:extLst>
      <p:ext uri="{BB962C8B-B14F-4D97-AF65-F5344CB8AC3E}">
        <p14:creationId xmlns:p14="http://schemas.microsoft.com/office/powerpoint/2010/main" val="253758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5pPr>
      <a:lvl6pPr marL="406405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6pPr>
      <a:lvl7pPr marL="812810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7pPr>
      <a:lvl8pPr marL="1219215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8pPr>
      <a:lvl9pPr marL="1625620" algn="ctr" rtl="0" fontAlgn="base">
        <a:spcBef>
          <a:spcPct val="0"/>
        </a:spcBef>
        <a:spcAft>
          <a:spcPct val="0"/>
        </a:spcAft>
        <a:defRPr sz="3911">
          <a:solidFill>
            <a:schemeClr val="tx2"/>
          </a:solidFill>
          <a:latin typeface="Arial" charset="0"/>
        </a:defRPr>
      </a:lvl9pPr>
    </p:titleStyle>
    <p:bodyStyle>
      <a:lvl1pPr marL="304804" indent="-304804" algn="l" rtl="0" eaLnBrk="0" fontAlgn="base" hangingPunct="0">
        <a:spcBef>
          <a:spcPct val="20000"/>
        </a:spcBef>
        <a:spcAft>
          <a:spcPct val="0"/>
        </a:spcAft>
        <a:buChar char="•"/>
        <a:defRPr sz="2844">
          <a:solidFill>
            <a:schemeClr val="tx1"/>
          </a:solidFill>
          <a:latin typeface="+mn-lt"/>
          <a:ea typeface="+mn-ea"/>
          <a:cs typeface="+mn-cs"/>
        </a:defRPr>
      </a:lvl1pPr>
      <a:lvl2pPr marL="660408" indent="-254003" algn="l" rtl="0" eaLnBrk="0" fontAlgn="base" hangingPunct="0">
        <a:spcBef>
          <a:spcPct val="20000"/>
        </a:spcBef>
        <a:spcAft>
          <a:spcPct val="0"/>
        </a:spcAft>
        <a:buChar char="–"/>
        <a:defRPr sz="2489">
          <a:solidFill>
            <a:schemeClr val="tx1"/>
          </a:solidFill>
          <a:latin typeface="+mn-lt"/>
        </a:defRPr>
      </a:lvl2pPr>
      <a:lvl3pPr marL="1016013" indent="-203203" algn="l" rtl="0" eaLnBrk="0" fontAlgn="base" hangingPunct="0">
        <a:spcBef>
          <a:spcPct val="20000"/>
        </a:spcBef>
        <a:spcAft>
          <a:spcPct val="0"/>
        </a:spcAft>
        <a:buChar char="•"/>
        <a:defRPr sz="2133">
          <a:solidFill>
            <a:schemeClr val="tx1"/>
          </a:solidFill>
          <a:latin typeface="+mn-lt"/>
        </a:defRPr>
      </a:lvl3pPr>
      <a:lvl4pPr marL="1422418" indent="-203203" algn="l" rtl="0" eaLnBrk="0" fontAlgn="base" hangingPunct="0">
        <a:spcBef>
          <a:spcPct val="20000"/>
        </a:spcBef>
        <a:spcAft>
          <a:spcPct val="0"/>
        </a:spcAft>
        <a:buChar char="–"/>
        <a:defRPr sz="1778">
          <a:solidFill>
            <a:schemeClr val="tx1"/>
          </a:solidFill>
          <a:latin typeface="+mn-lt"/>
        </a:defRPr>
      </a:lvl4pPr>
      <a:lvl5pPr marL="1828823" indent="-203203" algn="l" rtl="0" eaLnBrk="0" fontAlgn="base" hangingPunct="0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5pPr>
      <a:lvl6pPr marL="2235228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6pPr>
      <a:lvl7pPr marL="2641633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7pPr>
      <a:lvl8pPr marL="3048038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8pPr>
      <a:lvl9pPr marL="3454443" indent="-203203" algn="l" rtl="0" fontAlgn="base">
        <a:spcBef>
          <a:spcPct val="20000"/>
        </a:spcBef>
        <a:spcAft>
          <a:spcPct val="0"/>
        </a:spcAft>
        <a:buChar char="»"/>
        <a:defRPr sz="177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0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1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1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2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25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30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36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41" algn="l" defTabSz="81281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Scuola di Specializzazione in Malattie Infettive e Tropicali</a:t>
            </a:r>
          </a:p>
          <a:p>
            <a:pPr algn="ctr"/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563938" y="4869160"/>
            <a:ext cx="5256212" cy="425450"/>
          </a:xfrm>
        </p:spPr>
        <p:txBody>
          <a:bodyPr/>
          <a:lstStyle/>
          <a:p>
            <a:pPr algn="ctr"/>
            <a:r>
              <a:rPr lang="it-IT" dirty="0"/>
              <a:t>Direttore: Prof. Sara Tedeschi</a:t>
            </a:r>
          </a:p>
          <a:p>
            <a:pPr algn="ctr"/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>
          <a:xfrm>
            <a:off x="3563938" y="5373216"/>
            <a:ext cx="5329237" cy="791418"/>
          </a:xfrm>
        </p:spPr>
        <p:txBody>
          <a:bodyPr/>
          <a:lstStyle/>
          <a:p>
            <a:pPr algn="ctr"/>
            <a:r>
              <a:rPr lang="it-IT" dirty="0"/>
              <a:t>Dipartimento di Scienze mediche e Chirurgiche</a:t>
            </a:r>
          </a:p>
          <a:p>
            <a:pPr algn="ctr"/>
            <a:r>
              <a:rPr lang="it-IT" dirty="0"/>
              <a:t>Dipartimento Interaziendale per la Gestione Integrata del Rischio Infettivo</a:t>
            </a:r>
          </a:p>
        </p:txBody>
      </p:sp>
    </p:spTree>
    <p:extLst>
      <p:ext uri="{BB962C8B-B14F-4D97-AF65-F5344CB8AC3E}">
        <p14:creationId xmlns:p14="http://schemas.microsoft.com/office/powerpoint/2010/main" val="3085230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Piano didattico della Scuola </a:t>
            </a:r>
          </a:p>
          <a:p>
            <a:pPr algn="ctr"/>
            <a:r>
              <a:rPr lang="it-IT" dirty="0"/>
              <a:t>Didattica frontale (e non solo)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1579285" y="1268809"/>
            <a:ext cx="6192366" cy="4320381"/>
          </a:xfrm>
        </p:spPr>
        <p:txBody>
          <a:bodyPr/>
          <a:lstStyle/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</a:t>
            </a:r>
            <a:r>
              <a:rPr lang="it-IT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dattica frontale</a:t>
            </a: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/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r"/>
            <a:r>
              <a:rPr lang="it-IT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Discussione casi clinic</a:t>
            </a:r>
            <a:r>
              <a:rPr lang="it-IT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it-IT" b="1" u="sng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b="1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    Journal Club</a:t>
            </a:r>
          </a:p>
          <a:p>
            <a:endParaRPr lang="it-IT" b="1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122" name="Picture 2" descr="Guamodì Scuola: Preparare una lezione: alcuni consigli">
            <a:extLst>
              <a:ext uri="{FF2B5EF4-FFF2-40B4-BE49-F238E27FC236}">
                <a16:creationId xmlns:a16="http://schemas.microsoft.com/office/drawing/2014/main" id="{AF691077-979F-44F2-86C0-B1BCC1B87D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6" y="1507250"/>
            <a:ext cx="1369183" cy="1490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Tavola rotonda, la nuova rubrica di Besa Muci Editore - BESA MUCI Editore">
            <a:extLst>
              <a:ext uri="{FF2B5EF4-FFF2-40B4-BE49-F238E27FC236}">
                <a16:creationId xmlns:a16="http://schemas.microsoft.com/office/drawing/2014/main" id="{7EC5FE0B-7CD7-490A-9303-9D6FE315C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924944"/>
            <a:ext cx="1791113" cy="1512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ow to Create a Journal Club Presentation">
            <a:extLst>
              <a:ext uri="{FF2B5EF4-FFF2-40B4-BE49-F238E27FC236}">
                <a16:creationId xmlns:a16="http://schemas.microsoft.com/office/drawing/2014/main" id="{F4078623-DAB2-4FCC-8E9D-54DF0C3E7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75" y="4883454"/>
            <a:ext cx="1711540" cy="934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4933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D82628BC-6F1D-4F16-90AC-9385A01D74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Sbocchi occupazionali</a:t>
            </a:r>
          </a:p>
          <a:p>
            <a:endParaRPr lang="it-IT" dirty="0"/>
          </a:p>
        </p:txBody>
      </p:sp>
      <p:pic>
        <p:nvPicPr>
          <p:cNvPr id="6148" name="Picture 4" descr="Disegno dell'icona dell'ospedale di linea. segno e simbolo dell'edificio  medico. | Vettore Premium">
            <a:extLst>
              <a:ext uri="{FF2B5EF4-FFF2-40B4-BE49-F238E27FC236}">
                <a16:creationId xmlns:a16="http://schemas.microsoft.com/office/drawing/2014/main" id="{32A8E3CF-AB0C-470D-B67D-530309891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057014"/>
            <a:ext cx="4743971" cy="4743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738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it-IT" dirty="0"/>
              <a:t>Sara Tedeschi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it-IT" dirty="0"/>
              <a:t>Dipartimento di Scienze Mediche e Chirurgiche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sara.tedeschi5@unibo.it</a:t>
            </a:r>
          </a:p>
        </p:txBody>
      </p:sp>
    </p:spTree>
    <p:extLst>
      <p:ext uri="{BB962C8B-B14F-4D97-AF65-F5344CB8AC3E}">
        <p14:creationId xmlns:p14="http://schemas.microsoft.com/office/powerpoint/2010/main" val="2254969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>
            <a:extLst>
              <a:ext uri="{FF2B5EF4-FFF2-40B4-BE49-F238E27FC236}">
                <a16:creationId xmlns:a16="http://schemas.microsoft.com/office/drawing/2014/main" id="{0675FB5E-3EC5-4DAF-8A4F-E1B03E4FB1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23" y="1508479"/>
            <a:ext cx="8849078" cy="3265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07" name="Picture 3">
            <a:extLst>
              <a:ext uri="{FF2B5EF4-FFF2-40B4-BE49-F238E27FC236}">
                <a16:creationId xmlns:a16="http://schemas.microsoft.com/office/drawing/2014/main" id="{58179BE6-4A64-4E1D-9428-F9AB09F2D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302956"/>
            <a:ext cx="4047067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ttangolo 2">
            <a:extLst>
              <a:ext uri="{FF2B5EF4-FFF2-40B4-BE49-F238E27FC236}">
                <a16:creationId xmlns:a16="http://schemas.microsoft.com/office/drawing/2014/main" id="{F97B65D9-35A5-48C0-81EE-7D9C27FB5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474" y="291680"/>
            <a:ext cx="66410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UNIQUENESS OF INFECTIOUS DISEASES</a:t>
            </a:r>
            <a:endParaRPr lang="it-IT" altLang="en-US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059" name="Rettangolo 3">
            <a:extLst>
              <a:ext uri="{FF2B5EF4-FFF2-40B4-BE49-F238E27FC236}">
                <a16:creationId xmlns:a16="http://schemas.microsoft.com/office/drawing/2014/main" id="{FA111C3D-FED0-454F-9E18-B8780B776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427" y="1211008"/>
            <a:ext cx="8705145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 for unpredictable and explosive global impact</a:t>
            </a:r>
          </a:p>
          <a:p>
            <a:pPr eaLnBrk="1" hangingPunct="1"/>
            <a:endParaRPr lang="en-US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Possible acquisition by host of durable immunity against </a:t>
            </a:r>
            <a:r>
              <a:rPr lang="it-IT" alt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reinfection</a:t>
            </a:r>
            <a:r>
              <a:rPr lang="it-IT" alt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after recovery</a:t>
            </a:r>
          </a:p>
          <a:p>
            <a:pPr eaLnBrk="1" hangingPunct="1"/>
            <a:endParaRPr lang="it-IT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Reliance of disease on a single agent without requirement </a:t>
            </a:r>
            <a:r>
              <a:rPr lang="it-IT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multiple </a:t>
            </a:r>
            <a:r>
              <a:rPr lang="it-IT" alt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cofactors</a:t>
            </a:r>
            <a:endParaRPr lang="it-IT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it-IT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it-IT" alt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Transmissibility</a:t>
            </a:r>
            <a:endParaRPr lang="it-IT" alt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it-IT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Evolutionary advantage over human host because of replicative and mutational capacities of pathogens that </a:t>
            </a:r>
            <a:r>
              <a:rPr lang="it-IT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render </a:t>
            </a:r>
            <a:r>
              <a:rPr lang="it-IT" alt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them</a:t>
            </a:r>
            <a:r>
              <a:rPr lang="it-IT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highly</a:t>
            </a:r>
            <a:r>
              <a:rPr lang="it-IT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adaptable</a:t>
            </a:r>
            <a:endParaRPr lang="it-IT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it-IT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>
                <a:solidFill>
                  <a:srgbClr val="FF33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Frequent derivation from or co-evolution in other animal </a:t>
            </a:r>
            <a:r>
              <a:rPr lang="it-IT" altLang="en-US" dirty="0" err="1">
                <a:solidFill>
                  <a:srgbClr val="FF33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species</a:t>
            </a:r>
            <a:r>
              <a:rPr lang="it-IT" altLang="en-US" dirty="0">
                <a:solidFill>
                  <a:srgbClr val="FF33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(the spillover)</a:t>
            </a:r>
          </a:p>
          <a:p>
            <a:pPr eaLnBrk="1" hangingPunct="1"/>
            <a:endParaRPr lang="it-IT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Close dependence on the nature and complexity of human </a:t>
            </a:r>
            <a:r>
              <a:rPr lang="it-IT" alt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behavior</a:t>
            </a:r>
            <a:r>
              <a:rPr lang="it-IT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and/or e</a:t>
            </a:r>
            <a:r>
              <a:rPr lang="en-US" altLang="it-IT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nvironmental</a:t>
            </a:r>
            <a:r>
              <a:rPr lang="en-US" alt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variables</a:t>
            </a:r>
            <a:endParaRPr lang="en-US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it-IT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Possibility of treatment and </a:t>
            </a:r>
            <a:r>
              <a:rPr lang="it-IT" alt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</a:t>
            </a:r>
            <a:r>
              <a:rPr lang="it-IT" alt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it-IT" alt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becoming</a:t>
            </a:r>
            <a:r>
              <a:rPr lang="it-IT" alt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preventable</a:t>
            </a:r>
            <a:r>
              <a:rPr lang="it-IT" alt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eaLnBrk="1" hangingPunct="1"/>
            <a:endParaRPr lang="it-IT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it-IT" alt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</a:t>
            </a:r>
            <a:r>
              <a:rPr lang="it-IT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it-IT" alt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eradication</a:t>
            </a:r>
            <a:endParaRPr lang="it-IT" alt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>
          <a:xfrm>
            <a:off x="395288" y="260648"/>
            <a:ext cx="8424862" cy="648071"/>
          </a:xfrm>
        </p:spPr>
        <p:txBody>
          <a:bodyPr/>
          <a:lstStyle/>
          <a:p>
            <a:pPr algn="ctr"/>
            <a:r>
              <a:rPr lang="it-IT" dirty="0"/>
              <a:t>Rete formativa della Scuola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980728"/>
            <a:ext cx="8424862" cy="5616624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it-IT" sz="1800" b="1" dirty="0">
                <a:solidFill>
                  <a:srgbClr val="0000CC"/>
                </a:solidFill>
              </a:rPr>
              <a:t>DIPARTIMENTO INTERAZIENDALE per la GESTIONE INTEGRATA del RISCHIO INFETTIVO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b="1" dirty="0"/>
              <a:t>UOC MALATTIE INFETTIVE BOLOGNA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b="1" dirty="0"/>
              <a:t>SSD GESTIONE RISCHIO INFETTIVO nella RETE OSPEDALIERA METROPOLITANA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b="1" dirty="0"/>
              <a:t>SSD GESTIONE CLINICO-EPIDEMIOLOGICA DELLE EMERGENZE INFETTIVOLOGICHE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b="1" dirty="0"/>
              <a:t>SSD FARMACOLOGIA CLINICA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b="1" dirty="0"/>
              <a:t>UOC ANTIMICROBIAL STEWARDSHIP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b="1" dirty="0"/>
              <a:t>SSO MALATTIE INFETTIVE IMOLA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it-IT" b="1" dirty="0"/>
              <a:t>ISTITUTO ORTOPEDICO RIZZOLI</a:t>
            </a:r>
            <a:endParaRPr lang="it-IT" sz="1800" b="1" dirty="0"/>
          </a:p>
          <a:p>
            <a:pPr>
              <a:spcBef>
                <a:spcPts val="1200"/>
              </a:spcBef>
              <a:defRPr/>
            </a:pPr>
            <a:r>
              <a:rPr lang="it-IT" sz="1800" b="1" dirty="0">
                <a:solidFill>
                  <a:srgbClr val="0000CC"/>
                </a:solidFill>
              </a:rPr>
              <a:t>SEDI EXTRA BOLOGNA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b="1" dirty="0"/>
              <a:t>UOC MALATTIE INFETTIVE FORLI’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b="1" dirty="0"/>
              <a:t>UOC MALATTIE INFETTIVE RAVENNA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b="1" dirty="0"/>
              <a:t>UOC MALATTIE INFETTIVE RIMINI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b="1" dirty="0"/>
              <a:t>UOC MALATTIE INFETTIVE FERRARA</a:t>
            </a:r>
          </a:p>
          <a:p>
            <a:pPr>
              <a:spcBef>
                <a:spcPts val="1200"/>
              </a:spcBef>
            </a:pPr>
            <a:r>
              <a:rPr lang="it-IT" b="1" dirty="0"/>
              <a:t>:</a:t>
            </a:r>
          </a:p>
          <a:p>
            <a:pPr>
              <a:spcBef>
                <a:spcPts val="1200"/>
              </a:spcBef>
            </a:pPr>
            <a:endParaRPr lang="it-IT" b="1" dirty="0"/>
          </a:p>
        </p:txBody>
      </p:sp>
      <p:pic>
        <p:nvPicPr>
          <p:cNvPr id="1026" name="Picture 2" descr="Cartina Geografica Regionale Emilia Romagna">
            <a:extLst>
              <a:ext uri="{FF2B5EF4-FFF2-40B4-BE49-F238E27FC236}">
                <a16:creationId xmlns:a16="http://schemas.microsoft.com/office/drawing/2014/main" id="{9BC5EE1D-E5FA-4B77-833D-35C3E4F1A7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12" t="20879" r="2355" b="9230"/>
          <a:stretch/>
        </p:blipFill>
        <p:spPr bwMode="auto">
          <a:xfrm>
            <a:off x="4572000" y="3007518"/>
            <a:ext cx="4388602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tella a 5 punte 3">
            <a:extLst>
              <a:ext uri="{FF2B5EF4-FFF2-40B4-BE49-F238E27FC236}">
                <a16:creationId xmlns:a16="http://schemas.microsoft.com/office/drawing/2014/main" id="{C1A85749-7940-487F-91A0-5562DFE8004E}"/>
              </a:ext>
            </a:extLst>
          </p:cNvPr>
          <p:cNvSpPr/>
          <p:nvPr/>
        </p:nvSpPr>
        <p:spPr>
          <a:xfrm>
            <a:off x="5724128" y="4364116"/>
            <a:ext cx="288032" cy="288032"/>
          </a:xfrm>
          <a:prstGeom prst="star5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Stella a 5 punte 5">
            <a:extLst>
              <a:ext uri="{FF2B5EF4-FFF2-40B4-BE49-F238E27FC236}">
                <a16:creationId xmlns:a16="http://schemas.microsoft.com/office/drawing/2014/main" id="{79FF1074-6DF2-4325-ABC8-B2896DAB5209}"/>
              </a:ext>
            </a:extLst>
          </p:cNvPr>
          <p:cNvSpPr/>
          <p:nvPr/>
        </p:nvSpPr>
        <p:spPr>
          <a:xfrm>
            <a:off x="7273747" y="5336783"/>
            <a:ext cx="216024" cy="216024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tella a 5 punte 7">
            <a:extLst>
              <a:ext uri="{FF2B5EF4-FFF2-40B4-BE49-F238E27FC236}">
                <a16:creationId xmlns:a16="http://schemas.microsoft.com/office/drawing/2014/main" id="{E262BE04-2B4C-4755-A024-E21FA56AA62F}"/>
              </a:ext>
            </a:extLst>
          </p:cNvPr>
          <p:cNvSpPr/>
          <p:nvPr/>
        </p:nvSpPr>
        <p:spPr>
          <a:xfrm>
            <a:off x="7705795" y="5455231"/>
            <a:ext cx="216024" cy="216024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Stella a 5 punte 8">
            <a:extLst>
              <a:ext uri="{FF2B5EF4-FFF2-40B4-BE49-F238E27FC236}">
                <a16:creationId xmlns:a16="http://schemas.microsoft.com/office/drawing/2014/main" id="{3E5B1823-704A-42B7-B803-6FCA3897D960}"/>
              </a:ext>
            </a:extLst>
          </p:cNvPr>
          <p:cNvSpPr/>
          <p:nvPr/>
        </p:nvSpPr>
        <p:spPr>
          <a:xfrm>
            <a:off x="7632340" y="4652148"/>
            <a:ext cx="216024" cy="216024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Stella a 5 punte 9">
            <a:extLst>
              <a:ext uri="{FF2B5EF4-FFF2-40B4-BE49-F238E27FC236}">
                <a16:creationId xmlns:a16="http://schemas.microsoft.com/office/drawing/2014/main" id="{2D8CFCE4-3594-4B0B-88EC-5AA6DFAD35AF}"/>
              </a:ext>
            </a:extLst>
          </p:cNvPr>
          <p:cNvSpPr/>
          <p:nvPr/>
        </p:nvSpPr>
        <p:spPr>
          <a:xfrm>
            <a:off x="8425875" y="5625244"/>
            <a:ext cx="216024" cy="216024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Stella a 5 punte 10">
            <a:extLst>
              <a:ext uri="{FF2B5EF4-FFF2-40B4-BE49-F238E27FC236}">
                <a16:creationId xmlns:a16="http://schemas.microsoft.com/office/drawing/2014/main" id="{C2E2CA77-A61F-4DE6-A9FC-90DF52B2FE5D}"/>
              </a:ext>
            </a:extLst>
          </p:cNvPr>
          <p:cNvSpPr/>
          <p:nvPr/>
        </p:nvSpPr>
        <p:spPr>
          <a:xfrm>
            <a:off x="6337643" y="3355575"/>
            <a:ext cx="216024" cy="216024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024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DIPARTIMENTO INTERAZIENDALE per la GESTIONE INTEGRATA del RISCHIO INFETTIVO</a:t>
            </a:r>
          </a:p>
          <a:p>
            <a:pPr algn="ctr"/>
            <a:r>
              <a:rPr lang="it-IT" dirty="0"/>
              <a:t>Gli ambiti di attività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844824"/>
            <a:ext cx="8424862" cy="4032448"/>
          </a:xfr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r>
              <a:rPr lang="it-IT" sz="1800" dirty="0">
                <a:solidFill>
                  <a:srgbClr val="0000CC"/>
                </a:solidFill>
              </a:rPr>
              <a:t>UOC MALATTIE INFETTIVE BOLOGNA - globale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AREA DEGENZA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AREA DH 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AREA AMBULATORI SPECIALISTCI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SERVIZIO DI CONSULENZA STRUTTURATA intra S. ORSOLA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SERVIZIO per la GESTIONE delle INFEZIONI DI OSSA ED ARTICOLAZIONI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SERVIZIO DI GESTIONE EPIDEMIOLOGICA del RISCHIO INFETTIVO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SERVIZIO ASSISTENZA DOMICILIARE e MEDICINA CARCERARIA</a:t>
            </a:r>
          </a:p>
        </p:txBody>
      </p:sp>
    </p:spTree>
    <p:extLst>
      <p:ext uri="{BB962C8B-B14F-4D97-AF65-F5344CB8AC3E}">
        <p14:creationId xmlns:p14="http://schemas.microsoft.com/office/powerpoint/2010/main" val="1831937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DIPARTIMENTO INTERAZIENDALE per la GESTIONE INTEGRATA del RISCHIO INFETTIVO</a:t>
            </a:r>
          </a:p>
          <a:p>
            <a:pPr algn="ctr"/>
            <a:r>
              <a:rPr lang="it-IT" dirty="0"/>
              <a:t>Gli ambiti di attività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700808"/>
            <a:ext cx="8424862" cy="4032448"/>
          </a:xfr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r>
              <a:rPr lang="it-IT" sz="1800" dirty="0">
                <a:solidFill>
                  <a:srgbClr val="0000CC"/>
                </a:solidFill>
              </a:rPr>
              <a:t>UOC MALATTIE INFETTIVE BOLOGNA – AREA AMBULATORIALE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HIV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EPATITI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TB e MALATTIE DA EMPORIATRIA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dirty="0"/>
              <a:t>AMBULATORIO DIVISIONALE</a:t>
            </a:r>
            <a:endParaRPr lang="it-IT" sz="1800" dirty="0"/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INFEZIONI OSTEO-ARTICOLARI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dirty="0"/>
              <a:t>INFEZIONI CARDIOVASCOLARI</a:t>
            </a:r>
            <a:endParaRPr lang="it-IT" sz="1800" dirty="0"/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FUO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INFEZIONI DEL TORRENTE CIRCOLATORIO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VAX CONSILIUM/OSPEDALE CHE VACCINA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DEFINIZIONE/PREVENZIONE RISCHIO IFETTIVO NEL TRAPIANTO DI ORGANO SOLIDO</a:t>
            </a:r>
          </a:p>
        </p:txBody>
      </p:sp>
      <p:pic>
        <p:nvPicPr>
          <p:cNvPr id="1026" name="Picture 2" descr="STUDIO MEDICO, STUDIO POLIMEDICO, AMBULATORIO, POLIAMBULATORIO - Piazza  Pitagora">
            <a:extLst>
              <a:ext uri="{FF2B5EF4-FFF2-40B4-BE49-F238E27FC236}">
                <a16:creationId xmlns:a16="http://schemas.microsoft.com/office/drawing/2014/main" id="{5957178F-00A1-4C2A-A744-D42AD4E1B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85293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89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DIPARTIMENTO INTERAZIENDALE per la GESTIONE INTEGRATA del RISCHIO INFETTIVO</a:t>
            </a:r>
          </a:p>
          <a:p>
            <a:pPr algn="ctr"/>
            <a:r>
              <a:rPr lang="it-IT" dirty="0"/>
              <a:t>Gli ambiti di attività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844824"/>
            <a:ext cx="8424862" cy="4032448"/>
          </a:xfr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r>
              <a:rPr lang="it-IT" sz="1800" dirty="0">
                <a:solidFill>
                  <a:srgbClr val="0000CC"/>
                </a:solidFill>
              </a:rPr>
              <a:t>UOC MALATTIE INFETTIVE BOLOGNA – ATTIVITA’ DI CONSULENZA STRUTTURATA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ICU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TRAPIANTO ORGANO SOLIDO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EMATOLOGIA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POLO CARDIO TORACO VASCOLARE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IBD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INFEZIONI DI OSSA ED ARTICOLAZIONI</a:t>
            </a:r>
          </a:p>
          <a:p>
            <a:pPr marL="254003" indent="-254003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it-IT" dirty="0"/>
              <a:t>AREA MATERNO-INFANTILE</a:t>
            </a:r>
            <a:endParaRPr lang="it-IT" sz="1800" dirty="0"/>
          </a:p>
        </p:txBody>
      </p:sp>
      <p:pic>
        <p:nvPicPr>
          <p:cNvPr id="2050" name="Picture 2" descr="Comunicazione Medico Paziente Vettoriali, Illustrazioni e Clipart">
            <a:extLst>
              <a:ext uri="{FF2B5EF4-FFF2-40B4-BE49-F238E27FC236}">
                <a16:creationId xmlns:a16="http://schemas.microsoft.com/office/drawing/2014/main" id="{AD19BC5E-22A3-4043-B9DA-350803D8A6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99695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59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DIPARTIMENTO INTERAZIENDALE per la GESTIONE INTEGRATA del RISCHIO INFETTIVO</a:t>
            </a:r>
          </a:p>
          <a:p>
            <a:pPr algn="ctr"/>
            <a:r>
              <a:rPr lang="it-IT" dirty="0"/>
              <a:t>Gli ambiti di attività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844824"/>
            <a:ext cx="8424862" cy="4032448"/>
          </a:xfrm>
        </p:spPr>
        <p:txBody>
          <a:bodyPr/>
          <a:lstStyle/>
          <a:p>
            <a:pPr algn="just">
              <a:lnSpc>
                <a:spcPct val="150000"/>
              </a:lnSpc>
              <a:defRPr/>
            </a:pPr>
            <a:r>
              <a:rPr lang="it-IT" sz="1800" dirty="0">
                <a:solidFill>
                  <a:srgbClr val="0000CC"/>
                </a:solidFill>
              </a:rPr>
              <a:t>UOC MALATTIE INFETTIVE BOLOGNA – AREA DEGENZA</a:t>
            </a:r>
          </a:p>
          <a:p>
            <a:pPr algn="just">
              <a:lnSpc>
                <a:spcPct val="150000"/>
              </a:lnSpc>
              <a:defRPr/>
            </a:pPr>
            <a:endParaRPr lang="it-IT" sz="1800" dirty="0">
              <a:solidFill>
                <a:srgbClr val="0000CC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it-IT" sz="1800" dirty="0">
                <a:solidFill>
                  <a:srgbClr val="0000CC"/>
                </a:solidFill>
              </a:rPr>
              <a:t>5 unità integrate	</a:t>
            </a:r>
            <a:r>
              <a:rPr lang="it-IT" dirty="0"/>
              <a:t>3 polifunzionali</a:t>
            </a:r>
            <a:endParaRPr lang="it-IT" sz="1800" dirty="0"/>
          </a:p>
          <a:p>
            <a:pPr algn="just">
              <a:lnSpc>
                <a:spcPct val="150000"/>
              </a:lnSpc>
              <a:defRPr/>
            </a:pPr>
            <a:r>
              <a:rPr lang="it-IT" sz="1800" dirty="0"/>
              <a:t>		1 per isolamento massimale (protettivo e restrittivo)</a:t>
            </a:r>
          </a:p>
          <a:p>
            <a:pPr algn="just">
              <a:lnSpc>
                <a:spcPct val="150000"/>
              </a:lnSpc>
              <a:defRPr/>
            </a:pPr>
            <a:r>
              <a:rPr lang="it-IT" sz="1800" dirty="0"/>
              <a:t>		1 per infezioni osteoarticolari polifunzionali</a:t>
            </a:r>
          </a:p>
        </p:txBody>
      </p:sp>
      <p:pic>
        <p:nvPicPr>
          <p:cNvPr id="3076" name="Picture 4" descr="letto d'ospedale nell'icona del cerchio. icona dell'unità di terapia  intensiva. rianimazione, riabilitazione, reparto ospedaliero. concetto  medico. l'illustrazione vettoriale può essere utilizzata per argomenti come  l'assistenza sanitaria, l'ospedale ...">
            <a:extLst>
              <a:ext uri="{FF2B5EF4-FFF2-40B4-BE49-F238E27FC236}">
                <a16:creationId xmlns:a16="http://schemas.microsoft.com/office/drawing/2014/main" id="{BAB0BB3E-68BE-474C-96D6-7A6FE3729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7" y="445481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446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it-IT" dirty="0"/>
              <a:t>DIPARTIMENTO INTERAZIENDALE per la GESTIONE INTEGRATA del RISCHIO INFETTIVO</a:t>
            </a:r>
          </a:p>
          <a:p>
            <a:pPr algn="ctr"/>
            <a:r>
              <a:rPr lang="it-IT" dirty="0"/>
              <a:t>Gli ambiti di attività</a:t>
            </a:r>
          </a:p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sz="quarter" idx="11"/>
          </p:nvPr>
        </p:nvSpPr>
        <p:spPr>
          <a:xfrm>
            <a:off x="395288" y="1556792"/>
            <a:ext cx="8424862" cy="4032448"/>
          </a:xfrm>
        </p:spPr>
        <p:txBody>
          <a:bodyPr/>
          <a:lstStyle/>
          <a:p>
            <a:pPr algn="just">
              <a:spcBef>
                <a:spcPts val="600"/>
              </a:spcBef>
              <a:defRPr/>
            </a:pPr>
            <a:r>
              <a:rPr lang="it-IT" sz="1800" dirty="0">
                <a:solidFill>
                  <a:srgbClr val="0000CC"/>
                </a:solidFill>
              </a:rPr>
              <a:t>UOC ANTIMICROBIAL STEWARDSHIP </a:t>
            </a:r>
          </a:p>
          <a:p>
            <a:pPr marL="254003" indent="-25400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Formazione sul corretto utilizzo degli antimicrobici</a:t>
            </a:r>
          </a:p>
          <a:p>
            <a:pPr marL="254003" indent="-25400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Progetti di intervento specifici, stratificati per setting</a:t>
            </a:r>
          </a:p>
          <a:p>
            <a:pPr marL="254003" indent="-25400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Monitoraggio livelli di esposizione</a:t>
            </a:r>
          </a:p>
          <a:p>
            <a:pPr marL="254003" indent="-25400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it-IT" sz="1800" dirty="0"/>
          </a:p>
          <a:p>
            <a:pPr algn="just">
              <a:spcBef>
                <a:spcPts val="600"/>
              </a:spcBef>
              <a:defRPr/>
            </a:pPr>
            <a:r>
              <a:rPr lang="it-IT" sz="1800" dirty="0">
                <a:solidFill>
                  <a:srgbClr val="0000CC"/>
                </a:solidFill>
              </a:rPr>
              <a:t>SSD GESTIONE RISCHIO INFETTIVO NELLA RETE OSPEDALIERA</a:t>
            </a:r>
          </a:p>
          <a:p>
            <a:pPr marL="254003" indent="-25400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Servizio di consulenza diretta o mediata nella rete ospedaliera</a:t>
            </a:r>
          </a:p>
          <a:p>
            <a:pPr marL="254003" indent="-25400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Neuro infettivologia</a:t>
            </a:r>
          </a:p>
          <a:p>
            <a:pPr marL="254003" indent="-25400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it-IT" sz="1800" dirty="0"/>
          </a:p>
          <a:p>
            <a:pPr algn="just">
              <a:spcBef>
                <a:spcPts val="600"/>
              </a:spcBef>
              <a:defRPr/>
            </a:pPr>
            <a:r>
              <a:rPr lang="it-IT" sz="1800" dirty="0">
                <a:solidFill>
                  <a:srgbClr val="0000CC"/>
                </a:solidFill>
              </a:rPr>
              <a:t>SSD EMERGENZE CLINICO-EPIDEMIOLOGICHE</a:t>
            </a:r>
          </a:p>
          <a:p>
            <a:pPr marL="254003" indent="-25400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dirty="0" err="1"/>
              <a:t>Vax</a:t>
            </a:r>
            <a:r>
              <a:rPr lang="it-IT" sz="1800" dirty="0"/>
              <a:t> </a:t>
            </a:r>
            <a:r>
              <a:rPr lang="it-IT" sz="1800" dirty="0" err="1"/>
              <a:t>Consilium</a:t>
            </a:r>
            <a:endParaRPr lang="it-IT" sz="1800" dirty="0"/>
          </a:p>
          <a:p>
            <a:pPr marL="254003" indent="-25400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Ospedale che vaccina</a:t>
            </a:r>
          </a:p>
          <a:p>
            <a:pPr marL="254003" indent="-25400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Riferimento per emergenze epidemiologiche</a:t>
            </a:r>
          </a:p>
          <a:p>
            <a:pPr marL="254003" indent="-254003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it-IT" sz="1800" dirty="0"/>
              <a:t>Definizione percorsi per emergenze</a:t>
            </a:r>
          </a:p>
        </p:txBody>
      </p:sp>
      <p:pic>
        <p:nvPicPr>
          <p:cNvPr id="4098" name="Picture 2" descr="PNRR e assistenza sanitaria territoriale. È l'ora delle scelte. - Salute  Diritto Fondamentale">
            <a:extLst>
              <a:ext uri="{FF2B5EF4-FFF2-40B4-BE49-F238E27FC236}">
                <a16:creationId xmlns:a16="http://schemas.microsoft.com/office/drawing/2014/main" id="{39D7F794-2985-4D2F-B5DC-107F0D169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788" y="2492896"/>
            <a:ext cx="1623771" cy="124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Antibiotic Awareness Week">
            <a:extLst>
              <a:ext uri="{FF2B5EF4-FFF2-40B4-BE49-F238E27FC236}">
                <a16:creationId xmlns:a16="http://schemas.microsoft.com/office/drawing/2014/main" id="{813B9A89-DE24-478A-9C6D-132CC015B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870" y="1585669"/>
            <a:ext cx="1251918" cy="125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I video di Swissmedic">
            <a:extLst>
              <a:ext uri="{FF2B5EF4-FFF2-40B4-BE49-F238E27FC236}">
                <a16:creationId xmlns:a16="http://schemas.microsoft.com/office/drawing/2014/main" id="{0FAE0387-0AEE-4A32-B1E7-407BF124C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9" y="4613979"/>
            <a:ext cx="1251342" cy="144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emergenza sanitaria | Istituto Santa Maria">
            <a:extLst>
              <a:ext uri="{FF2B5EF4-FFF2-40B4-BE49-F238E27FC236}">
                <a16:creationId xmlns:a16="http://schemas.microsoft.com/office/drawing/2014/main" id="{1DE34BFA-6CE0-48EE-9756-FF3B57B63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5870" y="5099015"/>
            <a:ext cx="1791642" cy="17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35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PERTIN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IAPOSITIVE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IUSURA">
  <a:themeElements>
    <a:clrScheme name="Personalizzat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9_Struttura predefinita">
  <a:themeElements>
    <a:clrScheme name="1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487</Words>
  <Application>Microsoft Office PowerPoint</Application>
  <PresentationFormat>Presentazione su schermo (4:3)</PresentationFormat>
  <Paragraphs>112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4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Arial</vt:lpstr>
      <vt:lpstr>Calibri</vt:lpstr>
      <vt:lpstr>Century Gothic</vt:lpstr>
      <vt:lpstr>Wingdings</vt:lpstr>
      <vt:lpstr>COPERTINA</vt:lpstr>
      <vt:lpstr>DIAPOSITIVE</vt:lpstr>
      <vt:lpstr>CHIUSURA</vt:lpstr>
      <vt:lpstr>29_Struttura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Francesca Manicardi</cp:lastModifiedBy>
  <cp:revision>73</cp:revision>
  <dcterms:created xsi:type="dcterms:W3CDTF">2017-11-13T10:11:35Z</dcterms:created>
  <dcterms:modified xsi:type="dcterms:W3CDTF">2025-05-08T05:41:00Z</dcterms:modified>
</cp:coreProperties>
</file>